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7" d="100"/>
          <a:sy n="157" d="100"/>
        </p:scale>
        <p:origin x="-2220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20DA5-8825-4D01-A16A-004277E85FAB}" type="datetimeFigureOut">
              <a:rPr lang="ru-RU"/>
              <a:pPr>
                <a:defRPr/>
              </a:pPr>
              <a:t>20.08.2021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B3D92-754C-4540-9007-478EE07EC5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69668-0386-4A48-A866-F6554076587E}" type="datetimeFigureOut">
              <a:rPr lang="ru-RU"/>
              <a:pPr>
                <a:defRPr/>
              </a:pPr>
              <a:t>20.08.2021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CC65D-80C2-4A26-8F08-4FE7BA5B41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205B3-CD60-4F9C-8CF3-FF4554D546B1}" type="datetimeFigureOut">
              <a:rPr lang="ru-RU"/>
              <a:pPr>
                <a:defRPr/>
              </a:pPr>
              <a:t>20.08.2021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4F251-F7C6-49F2-8795-8BE413B0CD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93A94-7DFF-4A9F-9157-B2DE4234F194}" type="datetimeFigureOut">
              <a:rPr lang="ru-RU"/>
              <a:pPr>
                <a:defRPr/>
              </a:pPr>
              <a:t>20.08.2021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CABA8-D470-4D86-893D-C32E3BC6CC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D23AB-D60B-443A-AD96-D94E10D477FE}" type="datetimeFigureOut">
              <a:rPr lang="ru-RU"/>
              <a:pPr>
                <a:defRPr/>
              </a:pPr>
              <a:t>20.08.2021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11A04-C953-4207-807A-B7C45C4FD9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F7DDE-3876-43BF-B2E6-F699F69F0011}" type="datetimeFigureOut">
              <a:rPr lang="ru-RU"/>
              <a:pPr>
                <a:defRPr/>
              </a:pPr>
              <a:t>20.08.2021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D5784-A2EE-4794-B3B5-379D4DAEA6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F1AD5-84D5-4930-8DAB-23B0289C56B1}" type="datetimeFigureOut">
              <a:rPr lang="ru-RU"/>
              <a:pPr>
                <a:defRPr/>
              </a:pPr>
              <a:t>20.08.2021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4B1F4-4D6D-4443-89AE-F5BB19D1AA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6A6EA-A2CB-4D78-A6BA-C58F92D709A5}" type="datetimeFigureOut">
              <a:rPr lang="ru-RU"/>
              <a:pPr>
                <a:defRPr/>
              </a:pPr>
              <a:t>20.08.2021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1E2C2-434E-448E-B193-B041030910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41364-5969-469B-AD85-40BEA60B0EB3}" type="datetimeFigureOut">
              <a:rPr lang="ru-RU"/>
              <a:pPr>
                <a:defRPr/>
              </a:pPr>
              <a:t>20.08.2021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718F3-158A-47AC-A466-3B64187399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9000C-B74C-4CC1-A917-512AB77B83F7}" type="datetimeFigureOut">
              <a:rPr lang="ru-RU"/>
              <a:pPr>
                <a:defRPr/>
              </a:pPr>
              <a:t>20.08.2021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43471-D165-4422-AA7A-94CF6D12FE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BAEA6-4E65-4EA4-9E0D-C9C6AFE2A4AF}" type="datetimeFigureOut">
              <a:rPr lang="ru-RU"/>
              <a:pPr>
                <a:defRPr/>
              </a:pPr>
              <a:t>20.08.2021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3E92C-657D-4D2D-9A85-D8E179A86A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2E12C4-3F87-405F-AC8C-2369041357B0}" type="datetimeFigureOut">
              <a:rPr lang="ru-RU"/>
              <a:pPr>
                <a:defRPr/>
              </a:pPr>
              <a:t>20.08.2021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BCA5B7-7508-4DFE-B453-7CBDB6CE43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gif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285720" y="937792"/>
            <a:ext cx="1857388" cy="1285884"/>
          </a:xfrm>
        </p:spPr>
        <p:txBody>
          <a:bodyPr/>
          <a:lstStyle/>
          <a:p>
            <a:pPr algn="l"/>
            <a:r>
              <a:rPr lang="ru-RU" sz="1000" dirty="0" smtClean="0"/>
              <a:t>Данные </a:t>
            </a:r>
            <a:r>
              <a:rPr lang="ru-RU" sz="1000" dirty="0" err="1" smtClean="0"/>
              <a:t>спектрополяриметра</a:t>
            </a:r>
            <a:r>
              <a:rPr lang="ru-RU" sz="1000" dirty="0" smtClean="0"/>
              <a:t> </a:t>
            </a:r>
            <a:r>
              <a:rPr lang="en-US" sz="1000" dirty="0" smtClean="0"/>
              <a:t>HINODE </a:t>
            </a:r>
            <a:r>
              <a:rPr lang="ru-RU" sz="1000" dirty="0" smtClean="0"/>
              <a:t>– это профили Стокса линий </a:t>
            </a:r>
            <a:r>
              <a:rPr lang="en-US" sz="1000" dirty="0" smtClean="0"/>
              <a:t>Fe I </a:t>
            </a:r>
            <a:r>
              <a:rPr lang="el-GR" sz="1000" dirty="0" smtClean="0"/>
              <a:t>λ</a:t>
            </a:r>
            <a:r>
              <a:rPr lang="en-US" sz="1000" dirty="0" smtClean="0"/>
              <a:t> 6301, 6302 Å </a:t>
            </a:r>
            <a:r>
              <a:rPr lang="ru-RU" sz="1000" dirty="0" smtClean="0"/>
              <a:t>для двумерных карт солнечной поверхности (до миллиона точек в одном сеансе наблюдений).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289566" y="3005388"/>
            <a:ext cx="1428760" cy="1285884"/>
          </a:xfrm>
        </p:spPr>
        <p:txBody>
          <a:bodyPr/>
          <a:lstStyle/>
          <a:p>
            <a:pPr marL="0" lvl="0">
              <a:buNone/>
            </a:pPr>
            <a:r>
              <a:rPr lang="ru-RU" sz="1000" dirty="0" smtClean="0"/>
              <a:t>Для этого мы разбиваем профиль каждой из линий на пять трапеций равной высоты и сначала для каждого сегмента находим положение каждого крыла.</a:t>
            </a:r>
          </a:p>
          <a:p>
            <a:pPr marL="0">
              <a:buNone/>
            </a:pPr>
            <a:endParaRPr lang="ru-RU" sz="1000" baseline="-25000" dirty="0" smtClean="0"/>
          </a:p>
        </p:txBody>
      </p:sp>
      <p:pic>
        <p:nvPicPr>
          <p:cNvPr id="1026" name="Picture 2" descr="6x4_RiRv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862248"/>
            <a:ext cx="2387048" cy="15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БисекторR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8544" y="2937406"/>
            <a:ext cx="2428601" cy="1601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4714876" y="428604"/>
            <a:ext cx="2000264" cy="2333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z="1000" dirty="0" smtClean="0">
                <a:latin typeface="+mj-lt"/>
                <a:ea typeface="+mj-ea"/>
                <a:cs typeface="+mj-cs"/>
              </a:rPr>
              <a:t>Затем строим </a:t>
            </a:r>
            <a:r>
              <a:rPr lang="ru-RU" sz="1000" dirty="0" err="1" smtClean="0">
                <a:latin typeface="+mj-lt"/>
                <a:ea typeface="+mj-ea"/>
                <a:cs typeface="+mj-cs"/>
              </a:rPr>
              <a:t>бисектор</a:t>
            </a:r>
            <a:r>
              <a:rPr lang="ru-RU" sz="1000" dirty="0" smtClean="0">
                <a:latin typeface="+mj-lt"/>
                <a:ea typeface="+mj-ea"/>
                <a:cs typeface="+mj-cs"/>
              </a:rPr>
              <a:t> профиля линии, который состоит из 5 точек. Длины волн каждой из пяти точек переводим в лучевые скорости</a:t>
            </a:r>
            <a:r>
              <a:rPr lang="en-US" sz="1000" dirty="0" smtClean="0">
                <a:latin typeface="+mj-lt"/>
                <a:ea typeface="+mj-ea"/>
                <a:cs typeface="+mj-cs"/>
              </a:rPr>
              <a:t>.</a:t>
            </a:r>
          </a:p>
          <a:p>
            <a:pPr lvl="0"/>
            <a:r>
              <a:rPr lang="ru-RU" sz="1000" dirty="0" smtClean="0">
                <a:latin typeface="+mj-lt"/>
                <a:ea typeface="+mj-ea"/>
                <a:cs typeface="+mj-cs"/>
              </a:rPr>
              <a:t>Зная, что каждой точке </a:t>
            </a:r>
            <a:r>
              <a:rPr lang="ru-RU" sz="1000" dirty="0" err="1" smtClean="0">
                <a:latin typeface="+mj-lt"/>
                <a:ea typeface="+mj-ea"/>
                <a:cs typeface="+mj-cs"/>
              </a:rPr>
              <a:t>бисектора</a:t>
            </a:r>
            <a:r>
              <a:rPr lang="ru-RU" sz="1000" dirty="0" smtClean="0">
                <a:latin typeface="+mj-lt"/>
                <a:ea typeface="+mj-ea"/>
                <a:cs typeface="+mj-cs"/>
              </a:rPr>
              <a:t> соответствует собственная эффективная высота отклика в слоях фотосферы, можем построить последовательный ряд карт распределения скоростей</a:t>
            </a:r>
            <a:r>
              <a:rPr lang="en-US" sz="1000" dirty="0" smtClean="0">
                <a:latin typeface="+mj-lt"/>
                <a:ea typeface="+mj-ea"/>
                <a:cs typeface="+mj-cs"/>
              </a:rPr>
              <a:t>.</a:t>
            </a:r>
          </a:p>
          <a:p>
            <a:pPr lvl="0"/>
            <a:r>
              <a:rPr lang="ru-RU" sz="1000" dirty="0" smtClean="0">
                <a:latin typeface="+mj-lt"/>
                <a:ea typeface="+mj-ea"/>
                <a:cs typeface="+mj-cs"/>
              </a:rPr>
              <a:t>Таким образом мы можем отследить изменение лучевой скорости с высотой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785786" y="0"/>
            <a:ext cx="7772400" cy="357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Возможности анализа поля скоростей</a:t>
            </a:r>
            <a:r>
              <a:rPr kumimoji="0" lang="en-US" sz="1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1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 данным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HINODE SOT/SP</a:t>
            </a:r>
          </a:p>
        </p:txBody>
      </p:sp>
      <p:pic>
        <p:nvPicPr>
          <p:cNvPr id="10" name="Рисунок 9" descr="13_34_Vbi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5140" y="428604"/>
            <a:ext cx="2222500" cy="3048000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42844" y="4857760"/>
            <a:ext cx="4500594" cy="1785950"/>
          </a:xfrm>
          <a:prstGeom prst="rect">
            <a:avLst/>
          </a:prstGeom>
        </p:spPr>
        <p:txBody>
          <a:bodyPr anchor="ctr"/>
          <a:lstStyle/>
          <a:p>
            <a:pPr algn="just"/>
            <a:endParaRPr lang="en-US" sz="1000" dirty="0" smtClean="0"/>
          </a:p>
          <a:p>
            <a:pPr algn="just"/>
            <a:r>
              <a:rPr lang="ru-RU" sz="1000" dirty="0" smtClean="0"/>
              <a:t>Данные </a:t>
            </a:r>
            <a:r>
              <a:rPr lang="ru-RU" sz="1000" dirty="0" smtClean="0"/>
              <a:t>о распределениях скоростей с высотой </a:t>
            </a:r>
            <a:r>
              <a:rPr lang="ru-RU" sz="1000" dirty="0" smtClean="0"/>
              <a:t>можно </a:t>
            </a:r>
            <a:r>
              <a:rPr lang="ru-RU" sz="1000" dirty="0" smtClean="0"/>
              <a:t>использовать для уточнения моделей фотосферы, для попыток найти изменения в характере движений при возникновении/распаде активных областей.</a:t>
            </a:r>
          </a:p>
          <a:p>
            <a:pPr algn="just"/>
            <a:endParaRPr lang="ru-RU" sz="300" dirty="0" smtClean="0"/>
          </a:p>
          <a:p>
            <a:pPr algn="just"/>
            <a:r>
              <a:rPr lang="ru-RU" sz="1000" dirty="0" smtClean="0"/>
              <a:t>Для </a:t>
            </a:r>
            <a:r>
              <a:rPr lang="ru-RU" sz="1000" dirty="0" smtClean="0"/>
              <a:t>построения картинки </a:t>
            </a:r>
            <a:r>
              <a:rPr lang="ru-RU" sz="1000" dirty="0" smtClean="0"/>
              <a:t>движений на разных высотах фотосферы лучше использовать линию </a:t>
            </a:r>
            <a:r>
              <a:rPr lang="en-US" sz="1000" dirty="0" smtClean="0"/>
              <a:t>Fe I λ</a:t>
            </a:r>
            <a:r>
              <a:rPr lang="ru-RU" sz="1000" dirty="0" smtClean="0"/>
              <a:t> 6301 Å. Крылья этой линии имеют более крутые фронты, поэтому полученные </a:t>
            </a:r>
            <a:r>
              <a:rPr lang="ru-RU" sz="1000" dirty="0" smtClean="0"/>
              <a:t>карты </a:t>
            </a:r>
            <a:r>
              <a:rPr lang="ru-RU" sz="1000" dirty="0" smtClean="0"/>
              <a:t>имеют лучшее отношение сигнал/шум. </a:t>
            </a:r>
          </a:p>
          <a:p>
            <a:pPr algn="just"/>
            <a:endParaRPr lang="ru-RU" sz="500" dirty="0" smtClean="0"/>
          </a:p>
          <a:p>
            <a:pPr algn="just"/>
            <a:r>
              <a:rPr lang="ru-RU" sz="1000" dirty="0" smtClean="0"/>
              <a:t>Для анализа статистических данных надо использовать обе линии, тем более, что линия </a:t>
            </a:r>
            <a:r>
              <a:rPr lang="en-US" sz="1000" dirty="0" smtClean="0"/>
              <a:t>Fe I λ</a:t>
            </a:r>
            <a:r>
              <a:rPr lang="ru-RU" sz="1000" dirty="0" smtClean="0"/>
              <a:t> 6302 Å даёт несколько иной высотный срез.</a:t>
            </a:r>
            <a:endParaRPr lang="ru-RU" sz="1000" dirty="0"/>
          </a:p>
        </p:txBody>
      </p:sp>
      <p:sp>
        <p:nvSpPr>
          <p:cNvPr id="12" name="Содержимое 2"/>
          <p:cNvSpPr txBox="1">
            <a:spLocks/>
          </p:cNvSpPr>
          <p:nvPr/>
        </p:nvSpPr>
        <p:spPr bwMode="auto">
          <a:xfrm>
            <a:off x="285720" y="2433884"/>
            <a:ext cx="435771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Команда 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HINODE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использует профили для построения карт магнитного поля. Но мы можем из этих данных извлечь дополнительную информацию, а именно распределение лучевых скоростей по высоте в фотосфере.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0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" name="Рисунок 14" descr="Cont[0_85_1_25]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43504" y="3876988"/>
            <a:ext cx="888889" cy="1219048"/>
          </a:xfrm>
          <a:prstGeom prst="rect">
            <a:avLst/>
          </a:prstGeom>
        </p:spPr>
      </p:pic>
      <p:pic>
        <p:nvPicPr>
          <p:cNvPr id="16" name="Рисунок 15" descr="02+01Doppler[+4-4]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72198" y="3876988"/>
            <a:ext cx="888889" cy="1219048"/>
          </a:xfrm>
          <a:prstGeom prst="rect">
            <a:avLst/>
          </a:prstGeom>
        </p:spPr>
      </p:pic>
      <p:pic>
        <p:nvPicPr>
          <p:cNvPr id="17" name="Рисунок 16" descr="Bcog[-500+500]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00892" y="3876988"/>
            <a:ext cx="888889" cy="1219048"/>
          </a:xfrm>
          <a:prstGeom prst="rect">
            <a:avLst/>
          </a:prstGeom>
        </p:spPr>
      </p:pic>
      <p:pic>
        <p:nvPicPr>
          <p:cNvPr id="18" name="Рисунок 17" descr="01(Vlos)[+1_7-1_7].pn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29586" y="3876988"/>
            <a:ext cx="888889" cy="1219048"/>
          </a:xfrm>
          <a:prstGeom prst="rect">
            <a:avLst/>
          </a:prstGeom>
        </p:spPr>
      </p:pic>
      <p:pic>
        <p:nvPicPr>
          <p:cNvPr id="19" name="Рисунок 18" descr="01(Bi01)[2,-1_7]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19648" y="5421312"/>
            <a:ext cx="888889" cy="1219048"/>
          </a:xfrm>
          <a:prstGeom prst="rect">
            <a:avLst/>
          </a:prstGeom>
        </p:spPr>
      </p:pic>
      <p:pic>
        <p:nvPicPr>
          <p:cNvPr id="20" name="Рисунок 19" descr="01(d_3)[2,-1_7]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060270" y="5425418"/>
            <a:ext cx="888889" cy="1219048"/>
          </a:xfrm>
          <a:prstGeom prst="rect">
            <a:avLst/>
          </a:prstGeom>
        </p:spPr>
      </p:pic>
      <p:pic>
        <p:nvPicPr>
          <p:cNvPr id="21" name="Рисунок 20" descr="01(Bi07-Bi03)[-0_9+0_9]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013080" y="5429264"/>
            <a:ext cx="888889" cy="1219048"/>
          </a:xfrm>
          <a:prstGeom prst="rect">
            <a:avLst/>
          </a:prstGeom>
        </p:spPr>
      </p:pic>
      <p:pic>
        <p:nvPicPr>
          <p:cNvPr id="22" name="Рисунок 21" descr="Vmi[0_74_0_64]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965415" y="5433240"/>
            <a:ext cx="888889" cy="1219048"/>
          </a:xfrm>
          <a:prstGeom prst="rect">
            <a:avLst/>
          </a:prstGeom>
        </p:spPr>
      </p:pic>
      <p:sp>
        <p:nvSpPr>
          <p:cNvPr id="24" name="Содержимое 2"/>
          <p:cNvSpPr txBox="1">
            <a:spLocks/>
          </p:cNvSpPr>
          <p:nvPr/>
        </p:nvSpPr>
        <p:spPr bwMode="auto">
          <a:xfrm>
            <a:off x="5143504" y="3500438"/>
            <a:ext cx="3786214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900" i="1" dirty="0" smtClean="0"/>
              <a:t>      </a:t>
            </a:r>
            <a:r>
              <a:rPr lang="en-US" sz="900" i="1" dirty="0" err="1" smtClean="0"/>
              <a:t>I</a:t>
            </a:r>
            <a:r>
              <a:rPr lang="en-US" sz="900" baseline="-25000" dirty="0" err="1" smtClean="0"/>
              <a:t>Cont</a:t>
            </a:r>
            <a:r>
              <a:rPr lang="ru-RU" sz="900" dirty="0" smtClean="0"/>
              <a:t>   </a:t>
            </a:r>
            <a:r>
              <a:rPr lang="en-US" sz="900" dirty="0" smtClean="0"/>
              <a:t>               </a:t>
            </a:r>
            <a:r>
              <a:rPr lang="en-US" sz="900" i="1" dirty="0" err="1" smtClean="0">
                <a:latin typeface="Georgia" pitchFamily="18" charset="0"/>
              </a:rPr>
              <a:t>v</a:t>
            </a:r>
            <a:r>
              <a:rPr lang="en-US" sz="900" baseline="-25000" dirty="0" err="1" smtClean="0"/>
              <a:t>ME</a:t>
            </a:r>
            <a:r>
              <a:rPr lang="ru-RU" sz="900" baseline="-25000" dirty="0" smtClean="0"/>
              <a:t>,</a:t>
            </a:r>
            <a:r>
              <a:rPr lang="en-US" sz="900" baseline="-25000" dirty="0" smtClean="0"/>
              <a:t>63</a:t>
            </a:r>
            <a:r>
              <a:rPr lang="ru-RU" sz="900" baseline="-25000" dirty="0" smtClean="0"/>
              <a:t>02+</a:t>
            </a:r>
            <a:r>
              <a:rPr lang="en-US" sz="900" baseline="-25000" dirty="0" smtClean="0"/>
              <a:t>63</a:t>
            </a:r>
            <a:r>
              <a:rPr lang="ru-RU" sz="900" baseline="-25000" dirty="0" smtClean="0"/>
              <a:t>01</a:t>
            </a:r>
            <a:r>
              <a:rPr lang="ru-RU" sz="700" dirty="0" smtClean="0"/>
              <a:t>   </a:t>
            </a:r>
            <a:r>
              <a:rPr lang="en-US" sz="700" dirty="0" smtClean="0"/>
              <a:t>                  </a:t>
            </a:r>
            <a:r>
              <a:rPr lang="en-US" sz="900" i="1" dirty="0" smtClean="0"/>
              <a:t>B</a:t>
            </a:r>
            <a:r>
              <a:rPr lang="ru-RU" sz="900" baseline="-25000" dirty="0" smtClean="0"/>
              <a:t>||</a:t>
            </a:r>
            <a:r>
              <a:rPr lang="ru-RU" sz="900" dirty="0" smtClean="0"/>
              <a:t>  </a:t>
            </a:r>
            <a:r>
              <a:rPr lang="en-US" sz="900" dirty="0" smtClean="0"/>
              <a:t>                   </a:t>
            </a:r>
            <a:r>
              <a:rPr lang="en-US" sz="900" i="1" dirty="0" err="1" smtClean="0">
                <a:latin typeface="Georgia" pitchFamily="18" charset="0"/>
              </a:rPr>
              <a:t>v</a:t>
            </a:r>
            <a:r>
              <a:rPr lang="en-US" sz="900" baseline="-25000" dirty="0" err="1" smtClean="0"/>
              <a:t>LOS</a:t>
            </a:r>
            <a:r>
              <a:rPr lang="ru-RU" sz="900" baseline="-25000" dirty="0" smtClean="0"/>
              <a:t>,</a:t>
            </a:r>
            <a:r>
              <a:rPr lang="en-US" sz="900" baseline="-25000" dirty="0" smtClean="0"/>
              <a:t>63</a:t>
            </a:r>
            <a:r>
              <a:rPr lang="ru-RU" sz="900" baseline="-25000" dirty="0" smtClean="0"/>
              <a:t>01</a:t>
            </a:r>
            <a:endParaRPr lang="en-US" sz="900" baseline="-25000" dirty="0" smtClean="0"/>
          </a:p>
          <a:p>
            <a:r>
              <a:rPr lang="en-US" sz="800" dirty="0" smtClean="0"/>
              <a:t>  </a:t>
            </a:r>
            <a:r>
              <a:rPr lang="ru-RU" sz="800" dirty="0" smtClean="0"/>
              <a:t>[0.85,1.25]</a:t>
            </a:r>
            <a:r>
              <a:rPr lang="ru-RU" sz="1000" dirty="0" smtClean="0"/>
              <a:t> </a:t>
            </a:r>
            <a:r>
              <a:rPr lang="en-US" sz="1000" dirty="0" smtClean="0"/>
              <a:t>              </a:t>
            </a:r>
            <a:r>
              <a:rPr lang="ru-RU" sz="800" dirty="0" smtClean="0"/>
              <a:t>[4,-4км/с] </a:t>
            </a:r>
            <a:r>
              <a:rPr lang="en-US" sz="800" dirty="0" smtClean="0"/>
              <a:t>            </a:t>
            </a:r>
            <a:r>
              <a:rPr lang="ru-RU" sz="800" dirty="0" smtClean="0"/>
              <a:t>[-500,500Гс]</a:t>
            </a:r>
            <a:r>
              <a:rPr lang="ru-RU" sz="1000" dirty="0" smtClean="0"/>
              <a:t> </a:t>
            </a:r>
            <a:r>
              <a:rPr lang="en-US" sz="1000" dirty="0" smtClean="0"/>
              <a:t>          </a:t>
            </a:r>
            <a:r>
              <a:rPr lang="ru-RU" sz="800" dirty="0" smtClean="0"/>
              <a:t>[1.7,-1.7км/с]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5" name="Содержимое 2"/>
          <p:cNvSpPr txBox="1">
            <a:spLocks/>
          </p:cNvSpPr>
          <p:nvPr/>
        </p:nvSpPr>
        <p:spPr bwMode="auto">
          <a:xfrm>
            <a:off x="5072066" y="5072074"/>
            <a:ext cx="4000528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900" i="1" dirty="0" smtClean="0">
                <a:latin typeface="Georgia" pitchFamily="18" charset="0"/>
              </a:rPr>
              <a:t>      </a:t>
            </a:r>
            <a:r>
              <a:rPr lang="en-US" sz="900" i="1" dirty="0" err="1" smtClean="0">
                <a:latin typeface="Georgia" pitchFamily="18" charset="0"/>
              </a:rPr>
              <a:t>v</a:t>
            </a:r>
            <a:r>
              <a:rPr lang="en-US" sz="900" baseline="-25000" dirty="0" err="1" smtClean="0"/>
              <a:t>Bi</a:t>
            </a:r>
            <a:r>
              <a:rPr lang="ru-RU" sz="900" baseline="-25000" dirty="0" smtClean="0"/>
              <a:t>(0.1),6301</a:t>
            </a:r>
            <a:r>
              <a:rPr lang="ru-RU" sz="900" dirty="0" smtClean="0"/>
              <a:t> </a:t>
            </a:r>
            <a:r>
              <a:rPr lang="en-US" sz="900" dirty="0" smtClean="0"/>
              <a:t>            </a:t>
            </a:r>
            <a:r>
              <a:rPr lang="en-US" sz="900" i="1" dirty="0" err="1" smtClean="0">
                <a:latin typeface="Georgia" pitchFamily="18" charset="0"/>
              </a:rPr>
              <a:t>v</a:t>
            </a:r>
            <a:r>
              <a:rPr lang="en-US" sz="900" i="1" baseline="-25000" dirty="0" err="1" smtClean="0"/>
              <a:t>d</a:t>
            </a:r>
            <a:r>
              <a:rPr lang="ru-RU" sz="900" baseline="-25000" dirty="0" smtClean="0"/>
              <a:t>0(</a:t>
            </a:r>
            <a:r>
              <a:rPr lang="en-US" sz="900" baseline="-25000" dirty="0" smtClean="0"/>
              <a:t>n</a:t>
            </a:r>
            <a:r>
              <a:rPr lang="ru-RU" sz="900" baseline="-25000" dirty="0" smtClean="0"/>
              <a:t>=3),6301</a:t>
            </a:r>
            <a:r>
              <a:rPr lang="ru-RU" sz="900" dirty="0" smtClean="0"/>
              <a:t> </a:t>
            </a:r>
            <a:r>
              <a:rPr lang="en-US" sz="900" dirty="0" smtClean="0"/>
              <a:t>            </a:t>
            </a:r>
            <a:r>
              <a:rPr lang="en-US" sz="900" dirty="0" err="1" smtClean="0"/>
              <a:t>Δ</a:t>
            </a:r>
            <a:r>
              <a:rPr lang="en-US" sz="900" i="1" dirty="0" err="1" smtClean="0">
                <a:latin typeface="Georgia" pitchFamily="18" charset="0"/>
              </a:rPr>
              <a:t>v</a:t>
            </a:r>
            <a:r>
              <a:rPr lang="en-US" sz="900" baseline="-25000" dirty="0" err="1" smtClean="0"/>
              <a:t>Bi</a:t>
            </a:r>
            <a:r>
              <a:rPr lang="ru-RU" sz="900" baseline="-25000" dirty="0" smtClean="0"/>
              <a:t>(0.3-0.7</a:t>
            </a:r>
            <a:r>
              <a:rPr lang="ru-RU" sz="700" baseline="-25000" dirty="0" smtClean="0"/>
              <a:t>)</a:t>
            </a:r>
            <a:r>
              <a:rPr lang="ru-RU" sz="700" dirty="0" smtClean="0"/>
              <a:t> </a:t>
            </a:r>
            <a:r>
              <a:rPr lang="en-US" sz="700" dirty="0" smtClean="0"/>
              <a:t>            </a:t>
            </a:r>
            <a:r>
              <a:rPr lang="en-US" sz="900" i="1" dirty="0" err="1" smtClean="0">
                <a:latin typeface="Georgia" pitchFamily="18" charset="0"/>
              </a:rPr>
              <a:t>v</a:t>
            </a:r>
            <a:r>
              <a:rPr lang="en-US" sz="900" baseline="-25000" dirty="0" err="1" smtClean="0"/>
              <a:t>mi</a:t>
            </a:r>
            <a:r>
              <a:rPr lang="ru-RU" sz="900" dirty="0" smtClean="0"/>
              <a:t>~</a:t>
            </a:r>
            <a:r>
              <a:rPr lang="en-US" sz="900" i="1" dirty="0" smtClean="0"/>
              <a:t>W</a:t>
            </a:r>
            <a:r>
              <a:rPr lang="en-US" sz="900" baseline="-25000" dirty="0" smtClean="0"/>
              <a:t>630</a:t>
            </a:r>
            <a:r>
              <a:rPr lang="ru-RU" sz="900" baseline="-25000" dirty="0" smtClean="0"/>
              <a:t>2</a:t>
            </a:r>
            <a:r>
              <a:rPr lang="ru-RU" sz="900" dirty="0" smtClean="0"/>
              <a:t>/</a:t>
            </a:r>
            <a:r>
              <a:rPr lang="en-US" sz="900" i="1" dirty="0" smtClean="0"/>
              <a:t>W</a:t>
            </a:r>
            <a:r>
              <a:rPr lang="en-US" sz="900" baseline="-25000" dirty="0" smtClean="0"/>
              <a:t>630</a:t>
            </a:r>
            <a:r>
              <a:rPr lang="ru-RU" sz="900" baseline="-25000" dirty="0" smtClean="0"/>
              <a:t>1</a:t>
            </a:r>
            <a:endParaRPr lang="en-US" sz="700" dirty="0" smtClean="0"/>
          </a:p>
          <a:p>
            <a:r>
              <a:rPr lang="en-US" sz="800" dirty="0" smtClean="0"/>
              <a:t>     </a:t>
            </a:r>
            <a:r>
              <a:rPr lang="ru-RU" sz="800" dirty="0" smtClean="0"/>
              <a:t>[2,-1.7км/с]</a:t>
            </a:r>
            <a:r>
              <a:rPr lang="ru-RU" sz="1000" dirty="0" smtClean="0"/>
              <a:t> </a:t>
            </a:r>
            <a:r>
              <a:rPr lang="en-US" sz="1000" dirty="0" smtClean="0"/>
              <a:t>           </a:t>
            </a:r>
            <a:r>
              <a:rPr lang="ru-RU" sz="800" dirty="0" smtClean="0"/>
              <a:t>[2,-1.7км/с]</a:t>
            </a:r>
            <a:r>
              <a:rPr lang="en-US" sz="800" dirty="0" smtClean="0"/>
              <a:t>            </a:t>
            </a:r>
            <a:r>
              <a:rPr lang="ru-RU" sz="700" dirty="0" smtClean="0"/>
              <a:t>[0.9,-0.9км/с/Δ</a:t>
            </a:r>
            <a:r>
              <a:rPr lang="en-US" sz="700" i="1" dirty="0" smtClean="0"/>
              <a:t>h</a:t>
            </a:r>
            <a:r>
              <a:rPr lang="ru-RU" sz="700" dirty="0" smtClean="0"/>
              <a:t>] </a:t>
            </a:r>
            <a:r>
              <a:rPr lang="en-US" sz="700" dirty="0" smtClean="0"/>
              <a:t>  </a:t>
            </a:r>
            <a:r>
              <a:rPr lang="ru-RU" sz="700" dirty="0" smtClean="0"/>
              <a:t> </a:t>
            </a:r>
            <a:r>
              <a:rPr lang="en-US" sz="700" dirty="0" smtClean="0"/>
              <a:t>             </a:t>
            </a:r>
            <a:r>
              <a:rPr lang="ru-RU" sz="700" dirty="0" smtClean="0"/>
              <a:t>[0.74,0.64]</a:t>
            </a:r>
            <a:endParaRPr lang="ru-RU" sz="1000" dirty="0" smtClean="0"/>
          </a:p>
          <a:p>
            <a:endParaRPr lang="ru-RU" sz="900" dirty="0" smtClean="0"/>
          </a:p>
          <a:p>
            <a:r>
              <a:rPr lang="ru-RU" sz="1000" dirty="0" smtClean="0"/>
              <a:t> 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</p:txBody>
      </p:sp>
      <p:sp>
        <p:nvSpPr>
          <p:cNvPr id="29" name="Содержимое 2"/>
          <p:cNvSpPr txBox="1">
            <a:spLocks/>
          </p:cNvSpPr>
          <p:nvPr/>
        </p:nvSpPr>
        <p:spPr bwMode="auto">
          <a:xfrm>
            <a:off x="4714876" y="3000372"/>
            <a:ext cx="185738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-342900">
              <a:spcBef>
                <a:spcPct val="20000"/>
              </a:spcBef>
            </a:pPr>
            <a:r>
              <a:rPr lang="ru-RU" sz="1000" dirty="0" smtClean="0">
                <a:latin typeface="+mn-lt"/>
                <a:cs typeface="+mn-cs"/>
              </a:rPr>
              <a:t>Можно сопоставить лучевые скорости на разных высотах с другими величинами:</a:t>
            </a:r>
          </a:p>
          <a:p>
            <a:pPr marL="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0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 bwMode="auto">
          <a:xfrm>
            <a:off x="1142976" y="4643446"/>
            <a:ext cx="2214547" cy="357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Выводы: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1" name="Подзаголовок 2"/>
          <p:cNvSpPr txBox="1">
            <a:spLocks/>
          </p:cNvSpPr>
          <p:nvPr/>
        </p:nvSpPr>
        <p:spPr bwMode="auto">
          <a:xfrm>
            <a:off x="71406" y="214314"/>
            <a:ext cx="321471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Можаровский</a:t>
            </a: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С.Г.</a:t>
            </a:r>
            <a:endParaRPr kumimoji="0" lang="en-US" sz="1600" b="0" i="1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Институт прикладной астрономии РАН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(Уссурийская астрофизическая обсерватория)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1252</TotalTime>
  <Words>325</Words>
  <Application>Microsoft Office PowerPoint</Application>
  <PresentationFormat>Экран (4:3)</PresentationFormat>
  <Paragraphs>25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Данные спектрополяриметра HINODE – это профили Стокса линий Fe I λ 6301, 6302 Å для двумерных карт солнечной поверхности (до миллиона точек в одном сеансе наблюдений).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микротурбулентности  на эквивалентнЫе ширины спектральнЫХ линиЙ  по расчетам для одномерной модели  солнечной фотосферы</dc:title>
  <dc:creator>sw_ali</dc:creator>
  <cp:lastModifiedBy>Sergey</cp:lastModifiedBy>
  <cp:revision>131</cp:revision>
  <dcterms:created xsi:type="dcterms:W3CDTF">2020-07-12T07:17:47Z</dcterms:created>
  <dcterms:modified xsi:type="dcterms:W3CDTF">2021-08-20T07:10:30Z</dcterms:modified>
</cp:coreProperties>
</file>